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DFC-AAF5-4191-8F93-6FEA8FE9EF29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46270B-0A52-48A5-A3A5-CC6939BDA5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DFC-AAF5-4191-8F93-6FEA8FE9EF29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270B-0A52-48A5-A3A5-CC6939BDA5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DFC-AAF5-4191-8F93-6FEA8FE9EF29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270B-0A52-48A5-A3A5-CC6939BDA5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DFC-AAF5-4191-8F93-6FEA8FE9EF29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46270B-0A52-48A5-A3A5-CC6939BDA5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DFC-AAF5-4191-8F93-6FEA8FE9EF29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270B-0A52-48A5-A3A5-CC6939BDA57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DFC-AAF5-4191-8F93-6FEA8FE9EF29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270B-0A52-48A5-A3A5-CC6939BDA5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DFC-AAF5-4191-8F93-6FEA8FE9EF29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946270B-0A52-48A5-A3A5-CC6939BDA57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DFC-AAF5-4191-8F93-6FEA8FE9EF29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270B-0A52-48A5-A3A5-CC6939BDA5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DFC-AAF5-4191-8F93-6FEA8FE9EF29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270B-0A52-48A5-A3A5-CC6939BDA5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DFC-AAF5-4191-8F93-6FEA8FE9EF29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270B-0A52-48A5-A3A5-CC6939BDA5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DFC-AAF5-4191-8F93-6FEA8FE9EF29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270B-0A52-48A5-A3A5-CC6939BDA57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1D6DFC-AAF5-4191-8F93-6FEA8FE9EF29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46270B-0A52-48A5-A3A5-CC6939BDA57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Curriculum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Break into groups according to the age level you are currently tutoring, and imagine you are creating a curriculum for that class.  Briefly brainstorm the objective and subjective needs of your target group, as well as the goals you believe your group should have. </a:t>
            </a:r>
          </a:p>
          <a:p>
            <a:r>
              <a:rPr lang="en-US" dirty="0" smtClean="0"/>
              <a:t>Part 2: As a large group – how do these differ according to our ESL tutees? How are they similar?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Situational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and foremost, analyze the broader picture</a:t>
            </a:r>
          </a:p>
          <a:p>
            <a:pPr lvl="1"/>
            <a:r>
              <a:rPr lang="en-US" dirty="0" smtClean="0"/>
              <a:t>Educational Setting</a:t>
            </a:r>
          </a:p>
          <a:p>
            <a:pPr lvl="1"/>
            <a:r>
              <a:rPr lang="en-US" dirty="0" smtClean="0"/>
              <a:t>Class characteristics</a:t>
            </a:r>
          </a:p>
          <a:p>
            <a:pPr lvl="1"/>
            <a:r>
              <a:rPr lang="en-US" dirty="0" smtClean="0"/>
              <a:t>Faculty Characteristics</a:t>
            </a:r>
          </a:p>
          <a:p>
            <a:pPr lvl="1"/>
            <a:r>
              <a:rPr lang="en-US" dirty="0" smtClean="0"/>
              <a:t>Governance of course content</a:t>
            </a:r>
          </a:p>
          <a:p>
            <a:pPr lvl="1"/>
            <a:r>
              <a:rPr lang="en-US" dirty="0" smtClean="0"/>
              <a:t>Assessment and evaluation requirements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Needs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Objective needs</a:t>
            </a:r>
          </a:p>
          <a:p>
            <a:pPr lvl="1"/>
            <a:r>
              <a:rPr lang="en-US" dirty="0" smtClean="0"/>
              <a:t>Typically analyzed through test data</a:t>
            </a:r>
          </a:p>
          <a:p>
            <a:pPr lvl="2"/>
            <a:r>
              <a:rPr lang="en-US" dirty="0" smtClean="0"/>
              <a:t>Demographic data</a:t>
            </a:r>
          </a:p>
          <a:p>
            <a:pPr lvl="2"/>
            <a:r>
              <a:rPr lang="en-US" dirty="0" smtClean="0"/>
              <a:t>Proficiency levels</a:t>
            </a:r>
          </a:p>
          <a:p>
            <a:pPr lvl="2"/>
            <a:r>
              <a:rPr lang="en-US" dirty="0" smtClean="0"/>
              <a:t>Language skills to be addressed</a:t>
            </a:r>
          </a:p>
          <a:p>
            <a:pPr lvl="2"/>
            <a:r>
              <a:rPr lang="en-US" dirty="0" smtClean="0"/>
              <a:t>What learners need to do in English</a:t>
            </a:r>
          </a:p>
          <a:p>
            <a:r>
              <a:rPr lang="en-US" dirty="0" smtClean="0"/>
              <a:t>Subjective needs</a:t>
            </a:r>
          </a:p>
          <a:p>
            <a:pPr lvl="1"/>
            <a:r>
              <a:rPr lang="en-US" dirty="0" smtClean="0"/>
              <a:t>Analyzed through interviews, questionnaires, etc</a:t>
            </a:r>
          </a:p>
          <a:p>
            <a:pPr lvl="2"/>
            <a:r>
              <a:rPr lang="en-US" dirty="0" smtClean="0"/>
              <a:t>Learners’ attitudes toward target language and culture</a:t>
            </a:r>
          </a:p>
          <a:p>
            <a:pPr lvl="2"/>
            <a:r>
              <a:rPr lang="en-US" dirty="0" smtClean="0"/>
              <a:t>Expectations, perceived purposes, specific language skills, and learning preferences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Problematizing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i="1" dirty="0" smtClean="0"/>
              <a:t>the best laid plans of mice and men go oft astray…”</a:t>
            </a:r>
          </a:p>
          <a:p>
            <a:r>
              <a:rPr lang="en-US" dirty="0" smtClean="0"/>
              <a:t>[reading from the text: page 154]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Throw in a funny picture when you can</a:t>
            </a:r>
            <a:endParaRPr lang="en-US" dirty="0"/>
          </a:p>
        </p:txBody>
      </p:sp>
      <p:pic>
        <p:nvPicPr>
          <p:cNvPr id="4" name="Content Placeholder 3" descr="hedgeho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3249" y="1554163"/>
            <a:ext cx="3209902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Specifying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Difference between goals and objectives:</a:t>
            </a:r>
          </a:p>
          <a:p>
            <a:pPr lvl="1"/>
            <a:r>
              <a:rPr lang="en-US" dirty="0" smtClean="0"/>
              <a:t>Goals – broadly based aims more suited to courses and modules</a:t>
            </a:r>
          </a:p>
          <a:p>
            <a:pPr lvl="1"/>
            <a:r>
              <a:rPr lang="en-US" dirty="0" smtClean="0"/>
              <a:t>O</a:t>
            </a:r>
            <a:r>
              <a:rPr lang="en-US" dirty="0" smtClean="0"/>
              <a:t>bjectives – much more narrower than goals and exist with in smaller lessons and activities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syllabus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Definition – “a sequential list of objectives, topics, situations, skills, and forms to be taught” (Brown 156)</a:t>
            </a:r>
          </a:p>
          <a:p>
            <a:r>
              <a:rPr lang="en-US" dirty="0" smtClean="0"/>
              <a:t>Should consist of:</a:t>
            </a:r>
          </a:p>
          <a:p>
            <a:pPr lvl="1"/>
            <a:r>
              <a:rPr lang="en-US" dirty="0" smtClean="0"/>
              <a:t>1. Goals for the course</a:t>
            </a:r>
          </a:p>
          <a:p>
            <a:pPr lvl="1"/>
            <a:r>
              <a:rPr lang="en-US" dirty="0" smtClean="0"/>
              <a:t>2. Suggested objectives</a:t>
            </a:r>
          </a:p>
          <a:p>
            <a:pPr lvl="1"/>
            <a:r>
              <a:rPr lang="en-US" dirty="0" smtClean="0"/>
              <a:t>3. A sequential list of functions (in weeks or days) that will fulfill the goals and objectives</a:t>
            </a:r>
          </a:p>
          <a:p>
            <a:pPr lvl="1"/>
            <a:r>
              <a:rPr lang="en-US" dirty="0" smtClean="0"/>
              <a:t>4. a list of topics and situations matched to 3</a:t>
            </a:r>
          </a:p>
          <a:p>
            <a:pPr lvl="1"/>
            <a:r>
              <a:rPr lang="en-US" dirty="0" smtClean="0"/>
              <a:t>5. A list of grammatical, lexical, and phonological forms to be taught</a:t>
            </a:r>
          </a:p>
          <a:p>
            <a:pPr lvl="1"/>
            <a:r>
              <a:rPr lang="en-US" dirty="0" smtClean="0"/>
              <a:t>6. A list of skills matched to above sequences</a:t>
            </a:r>
          </a:p>
          <a:p>
            <a:pPr lvl="1"/>
            <a:r>
              <a:rPr lang="en-US" dirty="0" smtClean="0"/>
              <a:t>7. matched references to materials used in the course</a:t>
            </a:r>
          </a:p>
          <a:p>
            <a:pPr lvl="1"/>
            <a:r>
              <a:rPr lang="en-US" dirty="0" smtClean="0"/>
              <a:t>8. Possible suggestions of assessment alternatives, including criteria to be tested and genres of assessment (tests, journals, portfolios, etc.)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Textbooks, materials, and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Ideally occurs at the same time as syllabus creation</a:t>
            </a:r>
          </a:p>
          <a:p>
            <a:r>
              <a:rPr lang="en-US" dirty="0" smtClean="0"/>
              <a:t>Do not allow textbooks to guide your goals, but vice versa.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Traditional methods</a:t>
            </a:r>
          </a:p>
          <a:p>
            <a:r>
              <a:rPr lang="en-US" dirty="0" smtClean="0"/>
              <a:t>Alternative methods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51</TotalTime>
  <Words>385</Words>
  <Application>Microsoft Office PowerPoint</Application>
  <PresentationFormat>On-screen Show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Trek</vt:lpstr>
      <vt:lpstr>Curriculum design</vt:lpstr>
      <vt:lpstr>Situational analysis</vt:lpstr>
      <vt:lpstr>Needs Analysis</vt:lpstr>
      <vt:lpstr>Problematizing </vt:lpstr>
      <vt:lpstr>Throw in a funny picture when you can</vt:lpstr>
      <vt:lpstr>Specifying goals</vt:lpstr>
      <vt:lpstr>The syllabus</vt:lpstr>
      <vt:lpstr>Textbooks, materials, and resources</vt:lpstr>
      <vt:lpstr>Assessment</vt:lpstr>
      <vt:lpstr>Activity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Curriculum design</dc:title>
  <dc:creator>User</dc:creator>
  <cp:lastModifiedBy>User</cp:lastModifiedBy>
  <cp:revision>2</cp:revision>
  <dcterms:created xsi:type="dcterms:W3CDTF">2012-03-21T05:16:59Z</dcterms:created>
  <dcterms:modified xsi:type="dcterms:W3CDTF">2012-03-21T06:08:43Z</dcterms:modified>
</cp:coreProperties>
</file>